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6"/>
  </p:notesMasterIdLst>
  <p:sldIdLst>
    <p:sldId id="256" r:id="rId3"/>
    <p:sldId id="257" r:id="rId4"/>
    <p:sldId id="304" r:id="rId5"/>
    <p:sldId id="260" r:id="rId6"/>
    <p:sldId id="289" r:id="rId7"/>
    <p:sldId id="308" r:id="rId8"/>
    <p:sldId id="307" r:id="rId9"/>
    <p:sldId id="309" r:id="rId10"/>
    <p:sldId id="315" r:id="rId11"/>
    <p:sldId id="314" r:id="rId12"/>
    <p:sldId id="313" r:id="rId13"/>
    <p:sldId id="312" r:id="rId14"/>
    <p:sldId id="287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2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180E673-C863-4675-8A6E-741A42CA2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25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51148A-B3E0-4183-BDB7-D0204F160C7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277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C81366-7C6A-40B1-B96B-EA1D3F42C342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326D16-BCFC-4155-A87E-5D6691F2EDF1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0463" y="681038"/>
            <a:ext cx="4532312" cy="3398837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08475"/>
            <a:ext cx="5051425" cy="4154488"/>
          </a:xfrm>
          <a:noFill/>
        </p:spPr>
        <p:txBody>
          <a:bodyPr lIns="90569" tIns="45284" rIns="90569" bIns="45284"/>
          <a:lstStyle/>
          <a:p>
            <a:pPr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AE913E-7ED5-4D30-A8B9-D5A4A64C0514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Sidney BC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326D16-BCFC-4155-A87E-5D6691F2EDF1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0463" y="681038"/>
            <a:ext cx="4532312" cy="3398837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08475"/>
            <a:ext cx="5051425" cy="4154488"/>
          </a:xfrm>
          <a:noFill/>
        </p:spPr>
        <p:txBody>
          <a:bodyPr lIns="90569" tIns="45284" rIns="90569" bIns="45284"/>
          <a:lstStyle/>
          <a:p>
            <a:pPr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9" rIns="91416" bIns="45709" anchor="b"/>
          <a:lstStyle/>
          <a:p>
            <a:pPr algn="r"/>
            <a:fld id="{8686B268-2862-4C9C-AF4D-416DA63E43EB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79450"/>
            <a:ext cx="4533900" cy="34004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308475"/>
            <a:ext cx="5048250" cy="4156075"/>
          </a:xfrm>
          <a:noFill/>
          <a:ln/>
        </p:spPr>
        <p:txBody>
          <a:bodyPr lIns="91416" tIns="45709" rIns="91416" bIns="45709"/>
          <a:lstStyle/>
          <a:p>
            <a:r>
              <a:rPr lang="en-US" dirty="0" smtClean="0"/>
              <a:t>- CCC worked with Aecon Construction to present a Canadian package to the Quito Airport Authority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657600"/>
            <a:ext cx="4038600" cy="2468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657600"/>
            <a:ext cx="4038600" cy="2468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7400"/>
            <a:ext cx="2057400" cy="4068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7400"/>
            <a:ext cx="6019800" cy="4068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F92E0-5B76-4D87-A16C-0BCCE8D21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35F31-3DF8-48C7-9A5E-219570EF3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9F0E0-A4A7-4923-BAB9-002E3A4FE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46238"/>
            <a:ext cx="38481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46238"/>
            <a:ext cx="38481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EFB14-8074-4BE1-AF3E-C4D4AF41C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6F366-1303-476D-958F-3C671F48A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CDC4D-DE06-4BBD-89E5-9734D473A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4724F-B2A0-4CD5-A3F8-8D8A082DE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F70BD-6C18-4DE6-BB5D-285D164C2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2879F-70A0-4D87-886C-04CFEB3BF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952C5-362D-4379-96EF-28B5BC9B1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048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48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677FC-E773-499E-BBE8-4F13CC473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579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46238"/>
            <a:ext cx="38481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46238"/>
            <a:ext cx="38481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D87D6-BB33-44BF-8C1C-B66869E88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579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62000" y="1646238"/>
            <a:ext cx="7848600" cy="452596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22BC1-AB81-4ADF-94E8-D9ABD9046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579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46238"/>
            <a:ext cx="3848100" cy="2185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646238"/>
            <a:ext cx="3848100" cy="2185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762000" y="3984625"/>
            <a:ext cx="784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0CAAF-2301-48B9-A9A3-ADDE141C2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8" descr="76917_PPTMapBG_10021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7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657600"/>
            <a:ext cx="822960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245225"/>
            <a:ext cx="4876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11456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76917_PPTBG_100218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304800"/>
            <a:ext cx="579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46238"/>
            <a:ext cx="7848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7700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81750"/>
            <a:ext cx="533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114569"/>
                </a:solidFill>
              </a:defRPr>
            </a:lvl1pPr>
          </a:lstStyle>
          <a:p>
            <a:pPr>
              <a:defRPr/>
            </a:pPr>
            <a:fld id="{99431976-A3B1-4824-890A-7C28DF856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11456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114569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 sz="4000" u="sng" dirty="0" smtClean="0">
                <a:latin typeface="Calibri" pitchFamily="34" charset="0"/>
              </a:rPr>
              <a:t>Canadian Commercial Corporation</a:t>
            </a:r>
            <a:r>
              <a:rPr lang="en-CA" sz="4000" dirty="0" smtClean="0">
                <a:latin typeface="Calibri" pitchFamily="34" charset="0"/>
              </a:rPr>
              <a:t> </a:t>
            </a:r>
            <a:br>
              <a:rPr lang="en-CA" sz="4000" dirty="0" smtClean="0">
                <a:latin typeface="Calibri" pitchFamily="34" charset="0"/>
              </a:rPr>
            </a:br>
            <a:r>
              <a:rPr lang="en-CA" sz="4000" dirty="0" smtClean="0">
                <a:latin typeface="Calibri" pitchFamily="34" charset="0"/>
              </a:rPr>
              <a:t/>
            </a:r>
            <a:br>
              <a:rPr lang="en-CA" sz="4000" dirty="0" smtClean="0">
                <a:latin typeface="Calibri" pitchFamily="34" charset="0"/>
              </a:rPr>
            </a:br>
            <a:r>
              <a:rPr lang="en-CA" sz="4000" dirty="0" smtClean="0">
                <a:latin typeface="Calibri" pitchFamily="34" charset="0"/>
              </a:rPr>
              <a:t>The Government of Canada</a:t>
            </a:r>
            <a:r>
              <a:rPr lang="en-CA" sz="3600" dirty="0" smtClean="0">
                <a:latin typeface="Calibri" pitchFamily="34" charset="0"/>
              </a:rPr>
              <a:t> International Contracting and Procurement Agency</a:t>
            </a:r>
            <a:endParaRPr lang="en-US" sz="3600" dirty="0" smtClean="0">
              <a:latin typeface="Calibri" pitchFamily="34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/>
          <a:lstStyle/>
          <a:p>
            <a:pPr eaLnBrk="1" hangingPunct="1"/>
            <a:endParaRPr lang="en-US" sz="24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98A2A76-94A8-46FE-8C78-09EDDC80684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</a:rPr>
              <a:t>Overview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latin typeface="Calibri" pitchFamily="34" charset="0"/>
              </a:rPr>
              <a:t>Established in 1946</a:t>
            </a:r>
          </a:p>
          <a:p>
            <a:pPr eaLnBrk="1" hangingPunct="1">
              <a:lnSpc>
                <a:spcPct val="90000"/>
              </a:lnSpc>
            </a:pPr>
            <a:endParaRPr lang="en-US" sz="2400" b="1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latin typeface="Calibri" pitchFamily="34" charset="0"/>
              </a:rPr>
              <a:t>Export sales agency, a Government of Canada Crown Corporation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Calibri" pitchFamily="34" charset="0"/>
              </a:rPr>
              <a:t>Reports to the Minister for International Trade</a:t>
            </a:r>
          </a:p>
          <a:p>
            <a:pPr eaLnBrk="1" hangingPunct="1">
              <a:lnSpc>
                <a:spcPct val="90000"/>
              </a:lnSpc>
            </a:pPr>
            <a:endParaRPr lang="en-US" sz="2400" b="1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latin typeface="Calibri" pitchFamily="34" charset="0"/>
              </a:rPr>
              <a:t>The contracts signed in the name of CCC have the same legal effect as those signed in the name of the Government of Canada</a:t>
            </a:r>
          </a:p>
          <a:p>
            <a:pPr eaLnBrk="1" hangingPunct="1">
              <a:lnSpc>
                <a:spcPct val="90000"/>
              </a:lnSpc>
            </a:pPr>
            <a:endParaRPr lang="en-US" sz="2400" b="1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latin typeface="Calibri" pitchFamily="34" charset="0"/>
              </a:rPr>
              <a:t>Mandated to “assist in the development of trade between Canada and other Nations”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58000" y="6400800"/>
            <a:ext cx="1905000" cy="457200"/>
          </a:xfrm>
          <a:noFill/>
        </p:spPr>
        <p:txBody>
          <a:bodyPr/>
          <a:lstStyle/>
          <a:p>
            <a:fld id="{FD65C509-EF33-4740-95ED-B3EEE8EFE310}" type="slidenum">
              <a:rPr lang="en-CA" smtClean="0"/>
              <a:pPr/>
              <a:t>3</a:t>
            </a:fld>
            <a:endParaRPr lang="en-CA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-609600" y="457200"/>
            <a:ext cx="8440738" cy="609600"/>
          </a:xfrm>
        </p:spPr>
        <p:txBody>
          <a:bodyPr/>
          <a:lstStyle/>
          <a:p>
            <a:pPr eaLnBrk="1" hangingPunct="1"/>
            <a:r>
              <a:rPr lang="en-US" sz="1600" smtClean="0"/>
              <a:t>               </a:t>
            </a:r>
            <a:r>
              <a:rPr lang="en-US" sz="3200" smtClean="0"/>
              <a:t>Government and Industry Partners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76200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b="1" dirty="0"/>
              <a:t>Canadian Industry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/>
              <a:t>Global Affairs Canada</a:t>
            </a:r>
            <a:r>
              <a:rPr lang="en-US" sz="1800" dirty="0" smtClean="0"/>
              <a:t> </a:t>
            </a:r>
            <a:r>
              <a:rPr lang="en-US" sz="1800" dirty="0"/>
              <a:t>– frontline service and in-country intelligence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Trade Commissioner Service  (TCS), Geographic Desks, Defence and Security Advisory Board, Export </a:t>
            </a:r>
            <a:r>
              <a:rPr lang="en-US" sz="1600" dirty="0" smtClean="0"/>
              <a:t>Controls</a:t>
            </a: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endParaRPr 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/>
              <a:t>Export </a:t>
            </a:r>
            <a:r>
              <a:rPr lang="en-US" sz="1800" b="1" dirty="0"/>
              <a:t>Development Canada</a:t>
            </a:r>
            <a:r>
              <a:rPr lang="en-US" sz="1800" dirty="0"/>
              <a:t> (EDC)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export finance and insurance </a:t>
            </a:r>
            <a:r>
              <a:rPr lang="en-US" sz="1600" dirty="0" smtClean="0"/>
              <a:t>products</a:t>
            </a:r>
            <a:endParaRPr lang="en-US" sz="1800" b="1" dirty="0"/>
          </a:p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/>
              <a:t>Department of National Defence </a:t>
            </a:r>
            <a:r>
              <a:rPr lang="en-US" sz="1800" dirty="0" smtClean="0"/>
              <a:t>(DND) – entr</a:t>
            </a:r>
            <a:r>
              <a:rPr lang="en-US" sz="1800" dirty="0" smtClean="0">
                <a:cs typeface="Tahoma" charset="0"/>
              </a:rPr>
              <a:t>é</a:t>
            </a:r>
            <a:r>
              <a:rPr lang="en-US" sz="1800" dirty="0" smtClean="0"/>
              <a:t>es into certain markets and opportunities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joint procurement, international cooperation, military attachés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dirty="0" smtClean="0"/>
          </a:p>
          <a:p>
            <a:pPr lvl="1" eaLnBrk="1" hangingPunct="1">
              <a:lnSpc>
                <a:spcPct val="80000"/>
              </a:lnSpc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/>
              <a:t>Public Services and Procurement Canada – </a:t>
            </a:r>
            <a:r>
              <a:rPr lang="en-US" sz="1800" dirty="0" smtClean="0"/>
              <a:t>support services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Industrial Security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CA" sz="1800" b="1" dirty="0" smtClean="0"/>
              <a:t>ISED Canada</a:t>
            </a:r>
            <a:r>
              <a:rPr lang="en-CA" sz="1800" dirty="0" smtClean="0"/>
              <a:t> 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1400" b="1" dirty="0" smtClean="0"/>
              <a:t>ITB program</a:t>
            </a:r>
          </a:p>
          <a:p>
            <a:pPr lvl="1" eaLnBrk="1" hangingPunct="1">
              <a:lnSpc>
                <a:spcPct val="80000"/>
              </a:lnSpc>
            </a:pPr>
            <a:endParaRPr lang="en-CA" sz="1600" dirty="0" smtClean="0"/>
          </a:p>
          <a:p>
            <a:pPr eaLnBrk="1" hangingPunct="1">
              <a:lnSpc>
                <a:spcPct val="80000"/>
              </a:lnSpc>
            </a:pPr>
            <a:r>
              <a:rPr lang="en-CA" sz="1800" b="1" dirty="0" smtClean="0"/>
              <a:t>Regional Sector Associations</a:t>
            </a:r>
          </a:p>
          <a:p>
            <a:pPr eaLnBrk="1" hangingPunct="1">
              <a:lnSpc>
                <a:spcPct val="80000"/>
              </a:lnSpc>
            </a:pPr>
            <a:endParaRPr lang="en-C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/>
          <p:cNvSpPr txBox="1">
            <a:spLocks noGrp="1"/>
          </p:cNvSpPr>
          <p:nvPr/>
        </p:nvSpPr>
        <p:spPr bwMode="auto">
          <a:xfrm>
            <a:off x="827088" y="6356350"/>
            <a:ext cx="2089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F720E763-AB6E-4ECE-A258-04D41D40D5A6}" type="slidenum">
              <a:rPr lang="en-US" sz="1600">
                <a:latin typeface="Calibri" pitchFamily="34" charset="0"/>
              </a:rPr>
              <a:pPr defTabSz="457200"/>
              <a:t>4</a:t>
            </a:fld>
            <a:endParaRPr lang="en-US" sz="1600">
              <a:latin typeface="Calibri" pitchFamily="34" charset="0"/>
            </a:endParaRPr>
          </a:p>
        </p:txBody>
      </p:sp>
      <p:sp>
        <p:nvSpPr>
          <p:cNvPr id="34818" name="Rectangle 18"/>
          <p:cNvSpPr>
            <a:spLocks noChangeArrowheads="1"/>
          </p:cNvSpPr>
          <p:nvPr/>
        </p:nvSpPr>
        <p:spPr bwMode="auto">
          <a:xfrm>
            <a:off x="838200" y="1143000"/>
            <a:ext cx="8077200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/>
          </a:p>
        </p:txBody>
      </p:sp>
      <p:sp>
        <p:nvSpPr>
          <p:cNvPr id="34819" name="Rectangle 2"/>
          <p:cNvSpPr>
            <a:spLocks noGrp="1"/>
          </p:cNvSpPr>
          <p:nvPr>
            <p:ph type="title" idx="4294967295"/>
          </p:nvPr>
        </p:nvSpPr>
        <p:spPr>
          <a:xfrm>
            <a:off x="1066800" y="304800"/>
            <a:ext cx="6178550" cy="779463"/>
          </a:xfrm>
        </p:spPr>
        <p:txBody>
          <a:bodyPr/>
          <a:lstStyle/>
          <a:p>
            <a:pPr eaLnBrk="1" hangingPunct="1"/>
            <a:r>
              <a:rPr lang="en-US" sz="4800" smtClean="0">
                <a:latin typeface="Calibri" pitchFamily="34" charset="0"/>
              </a:rPr>
              <a:t>Sector Activity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3063875" y="1989138"/>
            <a:ext cx="1855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Aerospace 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2376488" y="4149725"/>
            <a:ext cx="22685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Consumer goods and services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2587625" y="3133725"/>
            <a:ext cx="1603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Defence and Security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2895600" y="5500688"/>
            <a:ext cx="2505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Energy and Power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6567488" y="2054225"/>
            <a:ext cx="2505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Education &amp; </a:t>
            </a:r>
            <a:r>
              <a:rPr lang="en-CA" b="1">
                <a:latin typeface="Calibri" pitchFamily="34" charset="0"/>
              </a:rPr>
              <a:t>Health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6034088" y="3198813"/>
            <a:ext cx="3494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Infrastructure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6638925" y="5373688"/>
            <a:ext cx="2181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CA" b="1">
                <a:latin typeface="Calibri" pitchFamily="34" charset="0"/>
              </a:rPr>
              <a:t>Transportation </a:t>
            </a:r>
            <a:endParaRPr lang="en-US" b="1">
              <a:solidFill>
                <a:srgbClr val="4141FF"/>
              </a:solidFill>
              <a:latin typeface="Calibri" pitchFamily="34" charset="0"/>
            </a:endParaRPr>
          </a:p>
        </p:txBody>
      </p:sp>
      <p:sp>
        <p:nvSpPr>
          <p:cNvPr id="31759" name="Text Box 18"/>
          <p:cNvSpPr txBox="1">
            <a:spLocks noChangeArrowheads="1"/>
          </p:cNvSpPr>
          <p:nvPr/>
        </p:nvSpPr>
        <p:spPr bwMode="auto">
          <a:xfrm>
            <a:off x="6176963" y="4156075"/>
            <a:ext cx="2170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b="1">
                <a:latin typeface="Calibri" pitchFamily="34" charset="0"/>
              </a:rPr>
              <a:t>Engineering Services </a:t>
            </a:r>
          </a:p>
          <a:p>
            <a:pPr defTabSz="457200"/>
            <a:r>
              <a:rPr lang="en-US" b="1">
                <a:latin typeface="Calibri" pitchFamily="34" charset="0"/>
              </a:rPr>
              <a:t>&amp; Construction</a:t>
            </a:r>
            <a:endParaRPr lang="en-CA" b="1">
              <a:latin typeface="Calibri" pitchFamily="34" charset="0"/>
            </a:endParaRPr>
          </a:p>
        </p:txBody>
      </p:sp>
      <p:pic>
        <p:nvPicPr>
          <p:cNvPr id="34828" name="Picture 28" descr="aerospace"/>
          <p:cNvPicPr>
            <a:picLocks noChangeAspect="1" noChangeArrowheads="1"/>
          </p:cNvPicPr>
          <p:nvPr/>
        </p:nvPicPr>
        <p:blipFill>
          <a:blip r:embed="rId2"/>
          <a:srcRect r="6667" b="18134"/>
          <a:stretch>
            <a:fillRect/>
          </a:stretch>
        </p:blipFill>
        <p:spPr bwMode="auto">
          <a:xfrm>
            <a:off x="1619250" y="1444625"/>
            <a:ext cx="1360488" cy="1192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9" name="Text Box 29"/>
          <p:cNvSpPr txBox="1">
            <a:spLocks noChangeArrowheads="1"/>
          </p:cNvSpPr>
          <p:nvPr/>
        </p:nvSpPr>
        <p:spPr bwMode="auto">
          <a:xfrm>
            <a:off x="1887538" y="20716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4830" name="Picture 32" descr="lav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8" y="2781300"/>
            <a:ext cx="1633537" cy="1035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1" name="Picture 33" descr="consumer good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3933825"/>
            <a:ext cx="1519238" cy="113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2" name="Picture 34" descr="environmen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68425" y="5222875"/>
            <a:ext cx="1547813" cy="101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3" name="Picture 35" descr="health"/>
          <p:cNvPicPr>
            <a:picLocks noChangeAspect="1" noChangeArrowheads="1"/>
          </p:cNvPicPr>
          <p:nvPr/>
        </p:nvPicPr>
        <p:blipFill>
          <a:blip r:embed="rId6"/>
          <a:srcRect l="851" b="15936"/>
          <a:stretch>
            <a:fillRect/>
          </a:stretch>
        </p:blipFill>
        <p:spPr bwMode="auto">
          <a:xfrm>
            <a:off x="5461000" y="1412875"/>
            <a:ext cx="1039813" cy="1319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4" name="Picture 36" descr="infrastructure"/>
          <p:cNvPicPr>
            <a:picLocks noChangeAspect="1" noChangeArrowheads="1"/>
          </p:cNvPicPr>
          <p:nvPr/>
        </p:nvPicPr>
        <p:blipFill>
          <a:blip r:embed="rId7"/>
          <a:srcRect t="17026" b="26872"/>
          <a:stretch>
            <a:fillRect/>
          </a:stretch>
        </p:blipFill>
        <p:spPr bwMode="auto">
          <a:xfrm>
            <a:off x="4751388" y="2905125"/>
            <a:ext cx="1116012" cy="109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5" name="Picture 37" descr="engineering_rulerandpenci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7900" y="4149725"/>
            <a:ext cx="1285875" cy="947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36" name="Picture 38" descr="trai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05400" y="5181600"/>
            <a:ext cx="1406525" cy="1031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 autoUpdateAnimBg="0"/>
      <p:bldP spid="38924" grpId="0" autoUpdateAnimBg="0"/>
      <p:bldP spid="38925" grpId="0" autoUpdateAnimBg="0"/>
      <p:bldP spid="38926" grpId="0" autoUpdateAnimBg="0"/>
      <p:bldP spid="38927" grpId="0" autoUpdateAnimBg="0"/>
      <p:bldP spid="38928" grpId="0" autoUpdateAnimBg="0"/>
      <p:bldP spid="38929" grpId="0" autoUpdateAnimBg="0"/>
      <p:bldP spid="317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>
          <a:xfrm>
            <a:off x="1066800" y="533400"/>
            <a:ext cx="6199188" cy="6096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</a:rPr>
              <a:t>Typical Roles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>
          <a:xfrm>
            <a:off x="838200" y="1600200"/>
            <a:ext cx="7772400" cy="45593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Calibri" pitchFamily="34" charset="0"/>
              </a:rPr>
              <a:t>CCC brings international buyers and Canadian exporters together through contracts that offer the best possible terms and conditions</a:t>
            </a:r>
          </a:p>
          <a:p>
            <a:pPr marL="0" indent="0" eaLnBrk="1" hangingPunct="1">
              <a:buNone/>
            </a:pPr>
            <a:endParaRPr lang="en-US" sz="2800" dirty="0" smtClean="0">
              <a:latin typeface="Calibri" pitchFamily="34" charset="0"/>
            </a:endParaRPr>
          </a:p>
          <a:p>
            <a:pPr lvl="1" eaLnBrk="1" hangingPunct="1"/>
            <a:r>
              <a:rPr lang="en-US" sz="2000" b="1" dirty="0" smtClean="0"/>
              <a:t>Prime Contractor to International Buyer </a:t>
            </a:r>
          </a:p>
          <a:p>
            <a:pPr lvl="2" eaLnBrk="1" hangingPunct="1"/>
            <a:r>
              <a:rPr lang="en-US" altLang="en-US" sz="1800" dirty="0" smtClean="0"/>
              <a:t>Guarantee contract performance according to the terms and conditions of the contract</a:t>
            </a:r>
          </a:p>
          <a:p>
            <a:pPr lvl="2" eaLnBrk="1" hangingPunct="1"/>
            <a:r>
              <a:rPr lang="en-US" sz="1800" dirty="0" smtClean="0"/>
              <a:t>Contracts with qualified Canadian supplier</a:t>
            </a:r>
          </a:p>
          <a:p>
            <a:pPr lvl="1" eaLnBrk="1" hangingPunct="1"/>
            <a:r>
              <a:rPr lang="en-US" sz="2400" b="1" dirty="0" smtClean="0">
                <a:latin typeface="Calibri" pitchFamily="34" charset="0"/>
              </a:rPr>
              <a:t>Procurement Service</a:t>
            </a:r>
          </a:p>
          <a:p>
            <a:pPr lvl="2" eaLnBrk="1" hangingPunct="1"/>
            <a:r>
              <a:rPr lang="en-US" sz="1800" dirty="0" smtClean="0"/>
              <a:t>Acts as a procurement agent to procure Canadian goods and/or services for foreign buyers and/or OGD’s</a:t>
            </a:r>
          </a:p>
          <a:p>
            <a:pPr lvl="2" eaLnBrk="1" hangingPunct="1"/>
            <a:r>
              <a:rPr lang="en-US" sz="1800" dirty="0" smtClean="0"/>
              <a:t>Competitive solicitations for qualified suppliers</a:t>
            </a:r>
          </a:p>
          <a:p>
            <a:pPr eaLnBrk="1" hangingPunct="1"/>
            <a:endParaRPr lang="en-US" sz="2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FE0934-3648-49BB-97D9-A94791936ADD}" type="slidenum">
              <a:rPr lang="en-US" altLang="en-US">
                <a:solidFill>
                  <a:srgbClr val="114569"/>
                </a:solidFill>
              </a:rPr>
              <a:pPr eaLnBrk="1" hangingPunct="1"/>
              <a:t>6</a:t>
            </a:fld>
            <a:endParaRPr lang="en-US" altLang="en-US">
              <a:solidFill>
                <a:srgbClr val="114569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62484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Calibri" pitchFamily="34" charset="0"/>
              </a:rPr>
              <a:t>CCC’s Contract Structure</a:t>
            </a:r>
          </a:p>
        </p:txBody>
      </p:sp>
      <p:graphicFrame>
        <p:nvGraphicFramePr>
          <p:cNvPr id="911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28800" y="1374775"/>
          <a:ext cx="50292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Visio" r:id="rId3" imgW="3653957" imgH="3596950" progId="Visio.Drawing.11">
                  <p:embed/>
                </p:oleObj>
              </mc:Choice>
              <mc:Fallback>
                <p:oleObj name="Visio" r:id="rId3" imgW="3653957" imgH="35969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374775"/>
                        <a:ext cx="50292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Picture 4" descr="logo_edc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05200"/>
            <a:ext cx="468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44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alibri" pitchFamily="34" charset="0"/>
              </a:rPr>
              <a:t>Benefits to </a:t>
            </a:r>
            <a:br>
              <a:rPr lang="en-US" sz="3600" smtClean="0">
                <a:latin typeface="Calibri" pitchFamily="34" charset="0"/>
              </a:rPr>
            </a:br>
            <a:r>
              <a:rPr lang="en-US" sz="3600" smtClean="0">
                <a:latin typeface="Calibri" pitchFamily="34" charset="0"/>
              </a:rPr>
              <a:t>International Buyers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Char char="þ"/>
            </a:pPr>
            <a:r>
              <a:rPr lang="en-US" altLang="en-US" sz="2800" smtClean="0">
                <a:latin typeface="Calibri" pitchFamily="34" charset="0"/>
              </a:rPr>
              <a:t>Guarantee of contract performance according to the terms and conditions of the contract</a:t>
            </a: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None/>
            </a:pPr>
            <a:endParaRPr lang="en-US" altLang="en-US" sz="1400" smtClean="0">
              <a:latin typeface="Calibri" pitchFamily="34" charset="0"/>
            </a:endParaRP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Char char="þ"/>
            </a:pPr>
            <a:r>
              <a:rPr lang="en-US" altLang="en-US" sz="2800" smtClean="0">
                <a:latin typeface="Calibri" pitchFamily="34" charset="0"/>
              </a:rPr>
              <a:t>Provides access to Canadian capability</a:t>
            </a: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None/>
            </a:pPr>
            <a:endParaRPr lang="en-US" altLang="en-US" sz="1400" smtClean="0">
              <a:latin typeface="Calibri" pitchFamily="34" charset="0"/>
            </a:endParaRP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Char char="þ"/>
            </a:pPr>
            <a:r>
              <a:rPr lang="en-US" altLang="en-US" sz="2800" smtClean="0">
                <a:latin typeface="Calibri" pitchFamily="34" charset="0"/>
              </a:rPr>
              <a:t>Performs due diligence on the supplier  prior to entering into the contract</a:t>
            </a: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None/>
            </a:pPr>
            <a:endParaRPr lang="en-US" altLang="en-US" sz="1400" smtClean="0">
              <a:latin typeface="Calibri" pitchFamily="34" charset="0"/>
            </a:endParaRP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Char char="þ"/>
            </a:pPr>
            <a:r>
              <a:rPr lang="en-CA" altLang="en-US" sz="2800" smtClean="0">
                <a:latin typeface="Calibri" pitchFamily="34" charset="0"/>
              </a:rPr>
              <a:t>Offers tailored contracting and</a:t>
            </a:r>
            <a:r>
              <a:rPr lang="en-US" altLang="en-US" sz="2800" smtClean="0">
                <a:latin typeface="Calibri" pitchFamily="34" charset="0"/>
              </a:rPr>
              <a:t> </a:t>
            </a:r>
            <a:r>
              <a:rPr lang="en-CA" altLang="en-US" sz="2800" smtClean="0">
                <a:latin typeface="Calibri" pitchFamily="34" charset="0"/>
              </a:rPr>
              <a:t>procurement solutions to meet the buyer’s requirements</a:t>
            </a:r>
          </a:p>
          <a:p>
            <a:pPr eaLnBrk="1" hangingPunct="1">
              <a:lnSpc>
                <a:spcPct val="110000"/>
              </a:lnSpc>
              <a:buClr>
                <a:srgbClr val="7F7F7F"/>
              </a:buClr>
              <a:buFont typeface="Wingdings" pitchFamily="2" charset="2"/>
              <a:buNone/>
            </a:pPr>
            <a:endParaRPr lang="en-US" sz="280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52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3BE529-A63D-4400-BD34-A13D677B43AF}" type="slidenum">
              <a:rPr lang="en-US" altLang="en-US">
                <a:solidFill>
                  <a:srgbClr val="114569"/>
                </a:solidFill>
              </a:rPr>
              <a:pPr eaLnBrk="1" hangingPunct="1"/>
              <a:t>8</a:t>
            </a:fld>
            <a:endParaRPr lang="en-US" altLang="en-US">
              <a:solidFill>
                <a:srgbClr val="114569"/>
              </a:solidFill>
            </a:endParaRPr>
          </a:p>
        </p:txBody>
      </p:sp>
      <p:sp>
        <p:nvSpPr>
          <p:cNvPr id="12291" name="Slide Number Placeholder 4"/>
          <p:cNvSpPr txBox="1">
            <a:spLocks noGrp="1"/>
          </p:cNvSpPr>
          <p:nvPr/>
        </p:nvSpPr>
        <p:spPr bwMode="auto">
          <a:xfrm>
            <a:off x="0" y="6381750"/>
            <a:ext cx="533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FF63867-5721-4204-BF48-35F48FDB987C}" type="slidenum">
              <a:rPr lang="en-US" altLang="en-US" sz="800">
                <a:solidFill>
                  <a:srgbClr val="114569"/>
                </a:solidFill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800">
              <a:solidFill>
                <a:srgbClr val="114569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A Strong Canadian Team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762000" y="16002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0" indent="-3810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38200" indent="-38100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000"/>
              <a:t>CCC – Conducts rigorous assessment of the supplier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altLang="en-US" sz="2000"/>
              <a:t>Financially acceptable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altLang="en-US" sz="2000"/>
              <a:t>Proven Management capability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altLang="en-US" sz="2000"/>
              <a:t>Demonstrated Technical capability for the project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CCC will not sign a contract with a supplier that does not meet our assessment criteria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CCC is flexible on the project team / subcontractor structure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altLang="en-US" sz="2000"/>
              <a:t>May include international subcontractors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altLang="en-US" sz="2000"/>
              <a:t>May include knowledge / skill transfer to your organization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Buyer financial payment schedule is negotiable </a:t>
            </a:r>
            <a:endParaRPr lang="en-US" altLang="en-US" sz="240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214782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70D59ED-41C7-41AF-84C5-3D93F7DF001C}" type="slidenum">
              <a:rPr lang="en-US" altLang="en-US">
                <a:solidFill>
                  <a:srgbClr val="114569"/>
                </a:solidFill>
              </a:rPr>
              <a:pPr eaLnBrk="1" hangingPunct="1"/>
              <a:t>9</a:t>
            </a:fld>
            <a:endParaRPr lang="en-US" altLang="en-US">
              <a:solidFill>
                <a:srgbClr val="114569"/>
              </a:solidFill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3124200" y="228600"/>
            <a:ext cx="685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chemeClr val="bg1"/>
                </a:solidFill>
                <a:latin typeface="Times New Roman" pitchFamily="18" charset="0"/>
              </a:rPr>
              <a:t>P3 Wings with Norway</a:t>
            </a:r>
            <a:endParaRPr lang="en-CA" altLang="en-US" sz="32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838200" y="2133600"/>
            <a:ext cx="33528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93675" indent="-193675"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58825" indent="-28575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77925" indent="-2286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800" dirty="0" smtClean="0">
                <a:latin typeface="Calibri" panose="020F0502020204030204" pitchFamily="34" charset="0"/>
              </a:rPr>
              <a:t>CCC was the prime contractor for the sale of Canadian made Bell helicopters to the Air Force in the Philippines. The contract was completed on schedule and budget.</a:t>
            </a:r>
            <a:endParaRPr lang="en-US" altLang="en-US" sz="2800" dirty="0">
              <a:latin typeface="Calibri" panose="020F050202020403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0099FF"/>
              </a:buClr>
            </a:pPr>
            <a:endParaRPr lang="en-US" altLang="en-US" sz="2300" dirty="0">
              <a:cs typeface="Times New Roman" pitchFamily="18" charset="0"/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4648200" y="12954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CA" altLang="en-US" sz="2400">
              <a:latin typeface="Times New Roman" pitchFamily="18" charset="0"/>
            </a:endParaRP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914400" y="381000"/>
            <a:ext cx="6324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sz="4000" b="1" dirty="0" smtClean="0">
                <a:solidFill>
                  <a:srgbClr val="114569"/>
                </a:solidFill>
                <a:latin typeface="Calibri" panose="020F0502020204030204" pitchFamily="34" charset="0"/>
              </a:rPr>
              <a:t>Bell Helicopters </a:t>
            </a:r>
          </a:p>
          <a:p>
            <a:pPr algn="ctr"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sz="4000" b="1" dirty="0" smtClean="0">
                <a:solidFill>
                  <a:srgbClr val="114569"/>
                </a:solidFill>
                <a:latin typeface="Calibri" panose="020F0502020204030204" pitchFamily="34" charset="0"/>
              </a:rPr>
              <a:t>(The Philippines)</a:t>
            </a:r>
            <a:endParaRPr lang="en-CA" altLang="en-US" sz="4000" b="1" dirty="0">
              <a:solidFill>
                <a:srgbClr val="114569"/>
              </a:solidFill>
              <a:latin typeface="Calibri" panose="020F0502020204030204" pitchFamily="34" charset="0"/>
            </a:endParaRP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4724400" y="44196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Times New Roman" pitchFamily="18" charset="0"/>
              </a:rPr>
              <a:t>Find P3 photo</a:t>
            </a:r>
            <a:endParaRPr lang="en-CA" alt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6393" name="Slide Number Placeholder 5"/>
          <p:cNvSpPr txBox="1">
            <a:spLocks noGrp="1"/>
          </p:cNvSpPr>
          <p:nvPr/>
        </p:nvSpPr>
        <p:spPr bwMode="auto">
          <a:xfrm>
            <a:off x="827088" y="6356350"/>
            <a:ext cx="2089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AB0173D-A722-412D-8CD2-DA0E26210D27}" type="slidenum">
              <a:rPr lang="en-US" altLang="en-US" sz="1600">
                <a:latin typeface="Calibri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600">
              <a:latin typeface="Calibri" pitchFamily="34" charset="0"/>
            </a:endParaRPr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618" y="2182504"/>
            <a:ext cx="4218782" cy="322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87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34C66A-7074-40F5-B331-034AB1179B9F}" type="slidenum">
              <a:rPr lang="en-US" altLang="en-US">
                <a:solidFill>
                  <a:srgbClr val="114569"/>
                </a:solidFill>
              </a:rPr>
              <a:pPr eaLnBrk="1" hangingPunct="1"/>
              <a:t>10</a:t>
            </a:fld>
            <a:endParaRPr lang="en-US" altLang="en-US">
              <a:solidFill>
                <a:srgbClr val="114569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z="4000" b="1" dirty="0" smtClean="0">
                <a:latin typeface="Calibri" pitchFamily="34" charset="0"/>
              </a:rPr>
              <a:t>Twin Otters</a:t>
            </a:r>
            <a:br>
              <a:rPr lang="en-CA" altLang="en-US" sz="4000" b="1" dirty="0" smtClean="0">
                <a:latin typeface="Calibri" pitchFamily="34" charset="0"/>
              </a:rPr>
            </a:br>
            <a:r>
              <a:rPr lang="en-CA" altLang="en-US" sz="4000" b="1" dirty="0" smtClean="0">
                <a:latin typeface="Calibri" pitchFamily="34" charset="0"/>
              </a:rPr>
              <a:t> (Peru)</a:t>
            </a:r>
            <a:endParaRPr lang="en-US" altLang="en-US" sz="4000" b="1" dirty="0" smtClean="0">
              <a:latin typeface="Calibri" pitchFamily="34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488" y="2360613"/>
            <a:ext cx="3198812" cy="32781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CCC signed a </a:t>
            </a:r>
          </a:p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contract with the </a:t>
            </a:r>
          </a:p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Ministry of Defence </a:t>
            </a:r>
          </a:p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of Peru for the </a:t>
            </a:r>
          </a:p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delivery of 12 Twin </a:t>
            </a:r>
          </a:p>
          <a:p>
            <a:pPr eaLnBrk="1" hangingPunct="1">
              <a:buFontTx/>
              <a:buNone/>
            </a:pPr>
            <a:r>
              <a:rPr lang="en-CA" altLang="en-US" sz="2800" smtClean="0">
                <a:latin typeface="Calibri" pitchFamily="34" charset="0"/>
              </a:rPr>
              <a:t>Otter aircraft.</a:t>
            </a: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62200"/>
            <a:ext cx="4508500" cy="299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766848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70D59ED-41C7-41AF-84C5-3D93F7DF001C}" type="slidenum">
              <a:rPr lang="en-US" altLang="en-US">
                <a:solidFill>
                  <a:srgbClr val="114569"/>
                </a:solidFill>
              </a:rPr>
              <a:pPr eaLnBrk="1" hangingPunct="1"/>
              <a:t>11</a:t>
            </a:fld>
            <a:endParaRPr lang="en-US" altLang="en-US">
              <a:solidFill>
                <a:srgbClr val="114569"/>
              </a:solidFill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3124200" y="228600"/>
            <a:ext cx="685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chemeClr val="bg1"/>
                </a:solidFill>
                <a:latin typeface="Times New Roman" pitchFamily="18" charset="0"/>
              </a:rPr>
              <a:t>P3 Wings with Norway</a:t>
            </a:r>
            <a:endParaRPr lang="en-CA" altLang="en-US" sz="32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838200" y="2133600"/>
            <a:ext cx="2895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93675" indent="-193675"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58825" indent="-28575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77925" indent="-2286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The Norwegian Air Force approached CCC to develop a procurement strategy and implement the recommendations.</a:t>
            </a:r>
            <a:endParaRPr lang="en-US" altLang="en-US" sz="2400">
              <a:cs typeface="Times New Roman" pitchFamily="18" charset="0"/>
            </a:endParaRPr>
          </a:p>
          <a:p>
            <a:pPr eaLnBrk="1" hangingPunct="1">
              <a:buClr>
                <a:srgbClr val="0099FF"/>
              </a:buClr>
            </a:pPr>
            <a:endParaRPr lang="en-US" altLang="en-US" sz="2300">
              <a:cs typeface="Times New Roman" pitchFamily="18" charset="0"/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4648200" y="12954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CA" altLang="en-US" sz="2400">
              <a:latin typeface="Times New Roman" pitchFamily="18" charset="0"/>
            </a:endParaRP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914400" y="381000"/>
            <a:ext cx="6324600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sz="2600" b="1">
                <a:solidFill>
                  <a:srgbClr val="114569"/>
                </a:solidFill>
              </a:rPr>
              <a:t>Procurement and installation of replacement P3 wings </a:t>
            </a:r>
          </a:p>
          <a:p>
            <a:pPr algn="ctr"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sz="2600" b="1">
                <a:solidFill>
                  <a:srgbClr val="114569"/>
                </a:solidFill>
              </a:rPr>
              <a:t>(Norway)</a:t>
            </a:r>
            <a:endParaRPr lang="en-CA" altLang="en-US" sz="2600" b="1">
              <a:solidFill>
                <a:srgbClr val="114569"/>
              </a:solidFill>
            </a:endParaRP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4724400" y="44196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chemeClr val="bg1"/>
                </a:solidFill>
                <a:latin typeface="Times New Roman" pitchFamily="18" charset="0"/>
              </a:rPr>
              <a:t>Find P3 photo</a:t>
            </a:r>
            <a:endParaRPr lang="en-CA" alt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16392" name="Object 7"/>
          <p:cNvGraphicFramePr>
            <a:graphicFrameLocks noChangeAspect="1"/>
          </p:cNvGraphicFramePr>
          <p:nvPr/>
        </p:nvGraphicFramePr>
        <p:xfrm>
          <a:off x="4191000" y="2133600"/>
          <a:ext cx="4495800" cy="305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hoto Editor Photo" r:id="rId4" imgW="5800000" imgH="3943901" progId="MSPhotoEd.3">
                  <p:embed/>
                </p:oleObj>
              </mc:Choice>
              <mc:Fallback>
                <p:oleObj name="Photo Editor Photo" r:id="rId4" imgW="5800000" imgH="394390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133600"/>
                        <a:ext cx="4495800" cy="305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Slide Number Placeholder 5"/>
          <p:cNvSpPr txBox="1">
            <a:spLocks noGrp="1"/>
          </p:cNvSpPr>
          <p:nvPr/>
        </p:nvSpPr>
        <p:spPr bwMode="auto">
          <a:xfrm>
            <a:off x="827088" y="6356350"/>
            <a:ext cx="2089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114569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114569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569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AB0173D-A722-412D-8CD2-DA0E26210D27}" type="slidenum">
              <a:rPr lang="en-US" altLang="en-US" sz="1600">
                <a:latin typeface="Calibri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6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0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dirty="0" smtClean="0">
                <a:latin typeface="Calibri" pitchFamily="34" charset="0"/>
              </a:rPr>
              <a:t>Infrastructure Project (Ecuador)</a:t>
            </a:r>
          </a:p>
        </p:txBody>
      </p:sp>
      <p:pic>
        <p:nvPicPr>
          <p:cNvPr id="8704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2913" y="1990725"/>
            <a:ext cx="4357687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4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600" y="2362200"/>
            <a:ext cx="3814763" cy="2895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endParaRPr lang="en-US" sz="1800" dirty="0" smtClean="0"/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800" dirty="0" smtClean="0"/>
              <a:t>	</a:t>
            </a:r>
            <a:r>
              <a:rPr lang="en-US" sz="2800" dirty="0" smtClean="0">
                <a:latin typeface="Calibri" pitchFamily="34" charset="0"/>
              </a:rPr>
              <a:t>CCC was the Prime Contractor for the construction of the New International Airport in Quito, Ecuador.</a:t>
            </a:r>
            <a:endParaRPr lang="en-CA" sz="2800" dirty="0" smtClean="0"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5791200" cy="762000"/>
          </a:xfrm>
        </p:spPr>
        <p:txBody>
          <a:bodyPr/>
          <a:lstStyle/>
          <a:p>
            <a:pPr eaLnBrk="1" hangingPunct="1"/>
            <a:r>
              <a:rPr lang="en-US" sz="3600" smtClean="0"/>
              <a:t>Contact Information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5529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05000" y="4038600"/>
            <a:ext cx="5486400" cy="19446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CA" sz="2400" dirty="0" smtClean="0"/>
              <a:t>Tom DeWolf</a:t>
            </a: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1600" dirty="0" smtClean="0"/>
              <a:t>Director, </a:t>
            </a:r>
            <a:r>
              <a:rPr lang="en-CA" sz="1600" dirty="0" smtClean="0"/>
              <a:t>Business Development and Sales</a:t>
            </a:r>
          </a:p>
          <a:p>
            <a:pPr algn="ctr" eaLnBrk="1" hangingPunct="1">
              <a:buFontTx/>
              <a:buNone/>
            </a:pPr>
            <a:r>
              <a:rPr lang="en-CA" sz="1600" dirty="0" smtClean="0"/>
              <a:t>ASIA  </a:t>
            </a:r>
          </a:p>
          <a:p>
            <a:pPr algn="ctr" eaLnBrk="1" hangingPunct="1">
              <a:buFontTx/>
              <a:buNone/>
            </a:pPr>
            <a:r>
              <a:rPr lang="en-CA" sz="1600" dirty="0" smtClean="0"/>
              <a:t> t</a:t>
            </a:r>
            <a:r>
              <a:rPr lang="en-US" sz="1600" dirty="0" smtClean="0"/>
              <a:t>el: (613) </a:t>
            </a:r>
            <a:r>
              <a:rPr lang="en-CA" sz="1600" dirty="0" smtClean="0"/>
              <a:t>992-3082</a:t>
            </a:r>
            <a:r>
              <a:rPr lang="en-US" sz="1600" dirty="0" smtClean="0"/>
              <a:t> </a:t>
            </a:r>
            <a:r>
              <a:rPr lang="en-US" sz="24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1600" dirty="0" smtClean="0"/>
              <a:t>E-mail</a:t>
            </a:r>
            <a:r>
              <a:rPr lang="es-MX" sz="1600" dirty="0" smtClean="0"/>
              <a:t>:tdewolf@ccc.ca</a:t>
            </a:r>
            <a:endParaRPr lang="en-US" sz="1600" dirty="0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725723055"/>
              </p:ext>
            </p:extLst>
          </p:nvPr>
        </p:nvGraphicFramePr>
        <p:xfrm>
          <a:off x="6553200" y="4881880"/>
          <a:ext cx="228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147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5300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685800" y="1524000"/>
            <a:ext cx="7639050" cy="22574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          50 O’Connor, 11th Floor 			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  Ottawa, Ontario Canada, K1A 0S6</a:t>
            </a:r>
            <a:r>
              <a:rPr lang="en-US" sz="2400" b="1" dirty="0" smtClean="0"/>
              <a:t>			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200" dirty="0" smtClean="0"/>
              <a:t>     Toll-free in Canada/ 1-800-748-8191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b="1" dirty="0" smtClean="0"/>
              <a:t>www.ccc.ca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513</Words>
  <Application>Microsoft Office PowerPoint</Application>
  <PresentationFormat>On-screen Show (4:3)</PresentationFormat>
  <Paragraphs>121</Paragraphs>
  <Slides>13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Default Design</vt:lpstr>
      <vt:lpstr>1_Default Design</vt:lpstr>
      <vt:lpstr>Visio</vt:lpstr>
      <vt:lpstr>Photo Editor Photo</vt:lpstr>
      <vt:lpstr>Canadian Commercial Corporation   The Government of Canada International Contracting and Procurement Agency</vt:lpstr>
      <vt:lpstr>Overview</vt:lpstr>
      <vt:lpstr>               Government and Industry Partners</vt:lpstr>
      <vt:lpstr>Sector Activity</vt:lpstr>
      <vt:lpstr>Typical Roles</vt:lpstr>
      <vt:lpstr>CCC’s Contract Structure</vt:lpstr>
      <vt:lpstr>Benefits to  International Buyers</vt:lpstr>
      <vt:lpstr>A Strong Canadian Team</vt:lpstr>
      <vt:lpstr>PowerPoint Presentation</vt:lpstr>
      <vt:lpstr>Twin Otters  (Peru)</vt:lpstr>
      <vt:lpstr>PowerPoint Presentation</vt:lpstr>
      <vt:lpstr>Infrastructure Project (Ecuador)</vt:lpstr>
      <vt:lpstr>Contact Information </vt:lpstr>
    </vt:vector>
  </TitlesOfParts>
  <Company>Canadian Commercial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lseto</dc:creator>
  <cp:lastModifiedBy>Thomas DeWolf</cp:lastModifiedBy>
  <cp:revision>63</cp:revision>
  <dcterms:created xsi:type="dcterms:W3CDTF">2010-02-17T20:54:11Z</dcterms:created>
  <dcterms:modified xsi:type="dcterms:W3CDTF">2016-11-30T16:24:05Z</dcterms:modified>
</cp:coreProperties>
</file>